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8"/>
  </p:notesMasterIdLst>
  <p:sldIdLst>
    <p:sldId id="256" r:id="rId2"/>
    <p:sldId id="257" r:id="rId3"/>
    <p:sldId id="258" r:id="rId4"/>
    <p:sldId id="274" r:id="rId5"/>
    <p:sldId id="259" r:id="rId6"/>
    <p:sldId id="261" r:id="rId7"/>
    <p:sldId id="262" r:id="rId8"/>
    <p:sldId id="263" r:id="rId9"/>
    <p:sldId id="264" r:id="rId10"/>
    <p:sldId id="265" r:id="rId11"/>
    <p:sldId id="267" r:id="rId12"/>
    <p:sldId id="268" r:id="rId13"/>
    <p:sldId id="269" r:id="rId14"/>
    <p:sldId id="270" r:id="rId15"/>
    <p:sldId id="271" r:id="rId16"/>
    <p:sldId id="273" r:id="rId1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2" y="-14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993B990-198F-42A9-A062-E37BED101BB5}" type="datetimeFigureOut">
              <a:rPr lang="it-IT"/>
              <a:pPr>
                <a:defRPr/>
              </a:pPr>
              <a:t>16/01/17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9328980-66DD-4D0C-BBB2-7C0DF8096F82}" type="slidenum">
              <a:rPr lang="it-IT"/>
              <a:pPr>
                <a:defRPr/>
              </a:pPr>
              <a:t>‹n.›</a:t>
            </a:fld>
            <a:endParaRPr lang="it-IT"/>
          </a:p>
        </p:txBody>
      </p:sp>
    </p:spTree>
    <p:extLst>
      <p:ext uri="{BB962C8B-B14F-4D97-AF65-F5344CB8AC3E}">
        <p14:creationId xmlns:p14="http://schemas.microsoft.com/office/powerpoint/2010/main" val="28859359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17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17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CACD23-05C1-4E6E-9EFA-63DB16AFC351}" type="slidenum">
              <a:rPr lang="it-IT" smtClean="0"/>
              <a:pPr fontAlgn="base">
                <a:spcBef>
                  <a:spcPct val="0"/>
                </a:spcBef>
                <a:spcAft>
                  <a:spcPct val="0"/>
                </a:spcAft>
                <a:defRPr/>
              </a:pPr>
              <a:t>2</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94304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22252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920861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F1E346A-1B58-4EB2-A4CA-395B5AE19F45}" type="datetimeFigureOut">
              <a:rPr lang="it-IT"/>
              <a:pPr>
                <a:defRPr/>
              </a:pPr>
              <a:t>16/01/17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CCAAED1-A491-4F63-91C0-28BE512D5A72}"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2214546" y="142860"/>
            <a:ext cx="6472254" cy="1143000"/>
          </a:xfrm>
        </p:spPr>
        <p:txBody>
          <a:bodyPr/>
          <a:lstStyle/>
          <a:p>
            <a:r>
              <a:rPr lang="it-IT" dirty="0" smtClean="0"/>
              <a:t>Fare clic per modificare lo stile del titolo</a:t>
            </a:r>
            <a:endParaRPr lang="it-IT" dirty="0"/>
          </a:p>
        </p:txBody>
      </p:sp>
      <p:sp>
        <p:nvSpPr>
          <p:cNvPr id="3" name="Segnaposto piè di pagina 3"/>
          <p:cNvSpPr>
            <a:spLocks noGrp="1"/>
          </p:cNvSpPr>
          <p:nvPr>
            <p:ph type="ftr" sz="quarter" idx="10"/>
          </p:nvPr>
        </p:nvSpPr>
        <p:spPr>
          <a:xfrm>
            <a:off x="357188" y="1785938"/>
            <a:ext cx="8572500" cy="4572000"/>
          </a:xfrm>
        </p:spPr>
        <p:txBody>
          <a:bodyPr/>
          <a:lstStyle>
            <a:lvl1pPr>
              <a:defRPr sz="5000">
                <a:solidFill>
                  <a:schemeClr val="tx1"/>
                </a:solidFill>
                <a:latin typeface="+mj-lt"/>
                <a:cs typeface="Times New Roman" pitchFamily="18" charset="0"/>
              </a:defRPr>
            </a:lvl1pPr>
          </a:lstStyle>
          <a:p>
            <a:pPr>
              <a:defRPr/>
            </a:pPr>
            <a:r>
              <a:rPr lang="it-IT"/>
              <a:t>Contenuto Slide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FACD6FE-0523-5342-AD87-2930ACEAEC80}" type="datetimeFigureOut">
              <a:rPr lang="it-IT" smtClean="0"/>
              <a:t>16/01/17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2166D7-644A-4248-8CAB-64494F56B793}" type="slidenum">
              <a:rPr lang="it-IT" smtClean="0"/>
              <a:t>‹n.›</a:t>
            </a:fld>
            <a:endParaRPr lang="it-IT"/>
          </a:p>
        </p:txBody>
      </p:sp>
    </p:spTree>
    <p:extLst>
      <p:ext uri="{BB962C8B-B14F-4D97-AF65-F5344CB8AC3E}">
        <p14:creationId xmlns:p14="http://schemas.microsoft.com/office/powerpoint/2010/main" val="308539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3260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327237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3848080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61007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95444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79057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36001090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84776889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ctrTitle" idx="4294967295"/>
          </p:nvPr>
        </p:nvSpPr>
        <p:spPr>
          <a:xfrm>
            <a:off x="2786063" y="2286000"/>
            <a:ext cx="6357937" cy="2928938"/>
          </a:xfrm>
        </p:spPr>
        <p:txBody>
          <a:bodyPr/>
          <a:lstStyle/>
          <a:p>
            <a:pPr eaLnBrk="1" hangingPunct="1"/>
            <a:r>
              <a:rPr lang="it-IT" dirty="0" smtClean="0"/>
              <a:t>Lezione n.21</a:t>
            </a:r>
            <a:br>
              <a:rPr lang="it-IT" dirty="0" smtClean="0"/>
            </a:br>
            <a:r>
              <a:rPr lang="it-IT" dirty="0" smtClean="0"/>
              <a:t/>
            </a:r>
            <a:br>
              <a:rPr lang="it-IT" dirty="0" smtClean="0"/>
            </a:br>
            <a:r>
              <a:rPr lang="it-IT" dirty="0" smtClean="0"/>
              <a:t>“</a:t>
            </a:r>
            <a:r>
              <a:rPr lang="it-IT" b="1" i="1" dirty="0" smtClean="0"/>
              <a:t>La grafologia nei secoli: la prima metà del 1800 </a:t>
            </a:r>
            <a:r>
              <a:rPr lang="it-IT" dirty="0" smtClean="0"/>
              <a:t>”</a:t>
            </a:r>
          </a:p>
        </p:txBody>
      </p:sp>
      <p:pic>
        <p:nvPicPr>
          <p:cNvPr id="2" name="Immagine 1" descr="LOGO SCELT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95574" cy="249289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51720" y="0"/>
            <a:ext cx="6686568" cy="1271870"/>
          </a:xfrm>
        </p:spPr>
        <p:txBody>
          <a:bodyPr/>
          <a:lstStyle/>
          <a:p>
            <a:r>
              <a:rPr lang="it-IT" dirty="0" smtClean="0"/>
              <a:t>Il segno complesso</a:t>
            </a:r>
            <a:endParaRPr lang="it-IT" dirty="0"/>
          </a:p>
        </p:txBody>
      </p:sp>
      <p:sp>
        <p:nvSpPr>
          <p:cNvPr id="3" name="Segnaposto contenuto 2"/>
          <p:cNvSpPr>
            <a:spLocks noGrp="1"/>
          </p:cNvSpPr>
          <p:nvPr>
            <p:ph idx="1"/>
          </p:nvPr>
        </p:nvSpPr>
        <p:spPr>
          <a:xfrm>
            <a:off x="457200" y="1916832"/>
            <a:ext cx="8229600" cy="4209331"/>
          </a:xfrm>
        </p:spPr>
        <p:txBody>
          <a:bodyPr/>
          <a:lstStyle/>
          <a:p>
            <a:pPr algn="just">
              <a:buNone/>
            </a:pPr>
            <a:r>
              <a:rPr lang="it-IT" dirty="0" smtClean="0"/>
              <a:t>Altre caratteristiche essenziali per la definizione del carattere di un individuo risultano dalla combinazione tra più segni tipo che origina quello che </a:t>
            </a:r>
            <a:r>
              <a:rPr lang="it-IT" dirty="0" err="1" smtClean="0"/>
              <a:t>Michon</a:t>
            </a:r>
            <a:r>
              <a:rPr lang="it-IT" dirty="0" smtClean="0"/>
              <a:t>  chiama </a:t>
            </a:r>
            <a:r>
              <a:rPr lang="it-IT" b="1" dirty="0" smtClean="0"/>
              <a:t>segno complesso.</a:t>
            </a:r>
          </a:p>
          <a:p>
            <a:pPr algn="just">
              <a:buNone/>
            </a:pPr>
            <a:r>
              <a:rPr lang="it-IT" dirty="0" smtClean="0"/>
              <a:t>Pertanto il significato psicologico di un particolare segno può essere modificato, in genere attenuato o accentuato, dalla combinazione con altri segni</a:t>
            </a:r>
            <a:r>
              <a:rPr lang="it-IT" b="1" dirty="0" smtClean="0"/>
              <a:t> .</a:t>
            </a:r>
            <a:endParaRPr lang="it-IT"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Personalità grafologica</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In base a questi principi è comunque possibile effettuare una sintesi grafologica da riferire alla personalità dello scrivente come frutto dell’interazione tra 8 fattori: facoltà, istinti, natura, carattere, spirito, attitudini, gesti, e passioni.</a:t>
            </a:r>
          </a:p>
          <a:p>
            <a:pPr algn="just">
              <a:buNone/>
            </a:pPr>
            <a:r>
              <a:rPr lang="it-IT" dirty="0" smtClean="0"/>
              <a:t> Il limite dell’opera del </a:t>
            </a:r>
            <a:r>
              <a:rPr lang="it-IT" dirty="0" err="1" smtClean="0"/>
              <a:t>Michon</a:t>
            </a:r>
            <a:r>
              <a:rPr lang="it-IT" dirty="0" smtClean="0"/>
              <a:t> sta nel carattere intuitivo, approssimativo ed astratto della classificazione.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Capitolo II:La scuola italiana</a:t>
            </a:r>
            <a:endParaRPr lang="it-IT" dirty="0"/>
          </a:p>
        </p:txBody>
      </p:sp>
      <p:sp>
        <p:nvSpPr>
          <p:cNvPr id="3" name="Segnaposto contenuto 2"/>
          <p:cNvSpPr>
            <a:spLocks noGrp="1"/>
          </p:cNvSpPr>
          <p:nvPr>
            <p:ph idx="1"/>
          </p:nvPr>
        </p:nvSpPr>
        <p:spPr>
          <a:xfrm>
            <a:off x="457200" y="1484784"/>
            <a:ext cx="8229600" cy="5256584"/>
          </a:xfrm>
        </p:spPr>
        <p:txBody>
          <a:bodyPr/>
          <a:lstStyle/>
          <a:p>
            <a:pPr>
              <a:buNone/>
            </a:pPr>
            <a:r>
              <a:rPr lang="it-IT" b="1" dirty="0" smtClean="0"/>
              <a:t>Capitolo III</a:t>
            </a:r>
          </a:p>
          <a:p>
            <a:pPr algn="just">
              <a:buNone/>
            </a:pPr>
            <a:r>
              <a:rPr lang="it-IT" sz="3000" dirty="0" smtClean="0"/>
              <a:t>In Italia, in questo periodo, si interessa alla grafologia il criminologo </a:t>
            </a:r>
            <a:r>
              <a:rPr lang="it-IT" sz="3000" b="1" dirty="0" smtClean="0"/>
              <a:t>Cesare Lombroso</a:t>
            </a:r>
          </a:p>
          <a:p>
            <a:pPr algn="just">
              <a:buNone/>
            </a:pPr>
            <a:r>
              <a:rPr lang="it-IT" sz="3000" b="1" dirty="0" smtClean="0"/>
              <a:t> </a:t>
            </a:r>
            <a:r>
              <a:rPr lang="it-IT" sz="3000" dirty="0" smtClean="0"/>
              <a:t>(1835-1909). </a:t>
            </a:r>
          </a:p>
          <a:p>
            <a:pPr algn="just">
              <a:buNone/>
            </a:pPr>
            <a:r>
              <a:rPr lang="it-IT" sz="3000" dirty="0" smtClean="0"/>
              <a:t>Egli, profondo conoscitore delle opere di Henze e </a:t>
            </a:r>
            <a:r>
              <a:rPr lang="it-IT" sz="3000" dirty="0" err="1" smtClean="0"/>
              <a:t>Desbarolles</a:t>
            </a:r>
            <a:r>
              <a:rPr lang="it-IT" sz="3000" dirty="0" smtClean="0"/>
              <a:t>, ritiene che gli studi di questi Autori siano poco scientifici e sostiene che le loro conclusioni sono avventate , frutto dell’intuizione più che della comparazione e della sperimentazione. </a:t>
            </a:r>
            <a:endParaRPr lang="it-IT"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Cesare Lombroso</a:t>
            </a:r>
            <a:endParaRPr lang="it-IT" dirty="0"/>
          </a:p>
        </p:txBody>
      </p:sp>
      <p:sp>
        <p:nvSpPr>
          <p:cNvPr id="3" name="Segnaposto contenuto 2"/>
          <p:cNvSpPr>
            <a:spLocks noGrp="1"/>
          </p:cNvSpPr>
          <p:nvPr>
            <p:ph idx="1"/>
          </p:nvPr>
        </p:nvSpPr>
        <p:spPr>
          <a:xfrm>
            <a:off x="457200" y="1600200"/>
            <a:ext cx="8229600" cy="4781128"/>
          </a:xfrm>
        </p:spPr>
        <p:txBody>
          <a:bodyPr>
            <a:normAutofit lnSpcReduction="10000"/>
          </a:bodyPr>
          <a:lstStyle/>
          <a:p>
            <a:pPr>
              <a:buNone/>
            </a:pPr>
            <a:endParaRPr lang="it-IT" dirty="0" smtClean="0"/>
          </a:p>
          <a:p>
            <a:pPr>
              <a:buNone/>
            </a:pPr>
            <a:endParaRPr lang="it-IT" dirty="0" smtClean="0"/>
          </a:p>
          <a:p>
            <a:pPr>
              <a:buNone/>
            </a:pPr>
            <a:endParaRPr lang="it-IT" dirty="0" smtClean="0"/>
          </a:p>
          <a:p>
            <a:pPr>
              <a:buNone/>
            </a:pPr>
            <a:endParaRPr lang="it-IT" dirty="0" smtClean="0"/>
          </a:p>
          <a:p>
            <a:pPr algn="just">
              <a:buNone/>
            </a:pPr>
            <a:r>
              <a:rPr lang="it-IT" b="1" dirty="0" smtClean="0"/>
              <a:t>Cesare Lombroso </a:t>
            </a:r>
            <a:r>
              <a:rPr lang="it-IT" dirty="0" smtClean="0"/>
              <a:t>riesce a procurarsi 520 scritti autografi di altrettanti criminali e dopo un’attenta analisi riesce a cogliere le caratteristiche grafiche più frequenti in due gruppi di criminali</a:t>
            </a:r>
            <a:endParaRPr lang="it-IT" dirty="0"/>
          </a:p>
        </p:txBody>
      </p:sp>
      <p:pic>
        <p:nvPicPr>
          <p:cNvPr id="4" name="Immagine 3" descr="lombroso.png"/>
          <p:cNvPicPr>
            <a:picLocks noChangeAspect="1"/>
          </p:cNvPicPr>
          <p:nvPr/>
        </p:nvPicPr>
        <p:blipFill>
          <a:blip r:embed="rId2" cstate="print"/>
          <a:stretch>
            <a:fillRect/>
          </a:stretch>
        </p:blipFill>
        <p:spPr>
          <a:xfrm>
            <a:off x="3275856" y="1556792"/>
            <a:ext cx="1943100" cy="23526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Primo gruppo: gli omicidi</a:t>
            </a:r>
            <a:endParaRPr lang="it-IT" dirty="0"/>
          </a:p>
        </p:txBody>
      </p:sp>
      <p:sp>
        <p:nvSpPr>
          <p:cNvPr id="3" name="Segnaposto contenuto 2"/>
          <p:cNvSpPr>
            <a:spLocks noGrp="1"/>
          </p:cNvSpPr>
          <p:nvPr>
            <p:ph idx="1"/>
          </p:nvPr>
        </p:nvSpPr>
        <p:spPr>
          <a:xfrm>
            <a:off x="457200" y="1600200"/>
            <a:ext cx="8229600" cy="4876800"/>
          </a:xfrm>
        </p:spPr>
        <p:txBody>
          <a:bodyPr/>
          <a:lstStyle/>
          <a:p>
            <a:pPr algn="just">
              <a:buNone/>
            </a:pPr>
            <a:r>
              <a:rPr lang="it-IT" dirty="0" smtClean="0"/>
              <a:t>Un primo gruppo è  formato da omicidi, grassatori e briganti, che nei loro scritti presentano, con una certa frequenza, un allungamento delle lettere, i prolungamenti superiori ed inferiori delle lettere sono arrotondati ( gladiolamento ), il taglio delle </a:t>
            </a:r>
          </a:p>
          <a:p>
            <a:pPr algn="just">
              <a:buNone/>
            </a:pPr>
            <a:r>
              <a:rPr lang="it-IT" dirty="0" smtClean="0"/>
              <a:t> “ t” è spiccato e prolungato, sono spesso presenti uncinature di fine parola. </a:t>
            </a:r>
          </a:p>
          <a:p>
            <a:pPr algn="just">
              <a:buNone/>
            </a:pPr>
            <a:r>
              <a:rPr lang="it-IT" dirty="0" smtClean="0"/>
              <a:t>La firma è complicata da arabeschi vari.</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Secondo gruppo: i criminali</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Nel secondo gruppo si possono includere i ladri, le cui lettere sono svasate e molli, e la loro grafia sembra avvicinarsi nel complesso al tipo usuale femmineo.</a:t>
            </a:r>
          </a:p>
          <a:p>
            <a:pPr algn="just">
              <a:buNone/>
            </a:pPr>
            <a:r>
              <a:rPr lang="it-IT" dirty="0" smtClean="0"/>
              <a:t>Lombroso dunque, pur limitando le sue osservazioni al campo della criminologia, ha il merito di aver intuito la validità della grafologia come scienza, ma solo se corredata da una valida documentazione.</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3"/>
          <p:cNvSpPr>
            <a:spLocks noGrp="1"/>
          </p:cNvSpPr>
          <p:nvPr>
            <p:ph type="title"/>
          </p:nvPr>
        </p:nvSpPr>
        <p:spPr>
          <a:xfrm>
            <a:off x="2000250" y="0"/>
            <a:ext cx="6686550" cy="1285875"/>
          </a:xfrm>
        </p:spPr>
        <p:txBody>
          <a:bodyPr>
            <a:normAutofit fontScale="90000"/>
          </a:bodyPr>
          <a:lstStyle/>
          <a:p>
            <a:pPr eaLnBrk="1" hangingPunct="1"/>
            <a:r>
              <a:rPr lang="it-IT" dirty="0" smtClean="0"/>
              <a:t>Gli studi di grafologia nella prima metà del 1800</a:t>
            </a:r>
          </a:p>
        </p:txBody>
      </p:sp>
      <p:sp>
        <p:nvSpPr>
          <p:cNvPr id="5123" name="Segnaposto contenuto 4"/>
          <p:cNvSpPr>
            <a:spLocks noGrp="1"/>
          </p:cNvSpPr>
          <p:nvPr>
            <p:ph idx="1"/>
          </p:nvPr>
        </p:nvSpPr>
        <p:spPr/>
        <p:txBody>
          <a:bodyPr/>
          <a:lstStyle/>
          <a:p>
            <a:pPr algn="just" eaLnBrk="1" hangingPunct="1">
              <a:buNone/>
            </a:pPr>
            <a:r>
              <a:rPr lang="it-IT" b="1" dirty="0" smtClean="0"/>
              <a:t>Obbiettivi della lezione</a:t>
            </a:r>
          </a:p>
          <a:p>
            <a:pPr algn="just" eaLnBrk="1" hangingPunct="1">
              <a:buNone/>
            </a:pPr>
            <a:endParaRPr lang="it-IT" b="1" dirty="0" smtClean="0"/>
          </a:p>
          <a:p>
            <a:pPr algn="just" eaLnBrk="1" hangingPunct="1">
              <a:buNone/>
            </a:pPr>
            <a:r>
              <a:rPr lang="it-IT" dirty="0" smtClean="0"/>
              <a:t>La prima metà dell’800 vede fiorire in Europa numerosi studi relativi alla grafologia, di cui per la massima parte però si hanno solo notizie indirette e frammentarie per la loro occasionalità e per la mancanza di metodocità e sistematicità nell’approccio</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I capitoli della lezione</a:t>
            </a:r>
            <a:endParaRPr lang="it-IT" sz="4000" dirty="0"/>
          </a:p>
        </p:txBody>
      </p:sp>
      <p:sp>
        <p:nvSpPr>
          <p:cNvPr id="3" name="Segnaposto contenuto 2"/>
          <p:cNvSpPr>
            <a:spLocks noGrp="1"/>
          </p:cNvSpPr>
          <p:nvPr>
            <p:ph idx="1"/>
          </p:nvPr>
        </p:nvSpPr>
        <p:spPr>
          <a:xfrm>
            <a:off x="457200" y="1988840"/>
            <a:ext cx="8229600" cy="4137323"/>
          </a:xfrm>
        </p:spPr>
        <p:txBody>
          <a:bodyPr/>
          <a:lstStyle/>
          <a:p>
            <a:r>
              <a:rPr lang="it-IT" b="1" dirty="0" smtClean="0"/>
              <a:t>Capitolo I : </a:t>
            </a:r>
            <a:r>
              <a:rPr lang="it-IT" dirty="0" smtClean="0"/>
              <a:t>La scuola tedesca</a:t>
            </a:r>
          </a:p>
          <a:p>
            <a:endParaRPr lang="it-IT" dirty="0" smtClean="0"/>
          </a:p>
          <a:p>
            <a:r>
              <a:rPr lang="it-IT" b="1" dirty="0" smtClean="0"/>
              <a:t>Capitolo II :</a:t>
            </a:r>
            <a:r>
              <a:rPr lang="it-IT" dirty="0" smtClean="0"/>
              <a:t> La scuola francese</a:t>
            </a:r>
          </a:p>
          <a:p>
            <a:endParaRPr lang="it-IT" dirty="0" smtClean="0"/>
          </a:p>
          <a:p>
            <a:r>
              <a:rPr lang="it-IT" b="1" dirty="0" smtClean="0"/>
              <a:t>Capitolo III : </a:t>
            </a:r>
            <a:r>
              <a:rPr lang="it-IT" dirty="0" smtClean="0"/>
              <a:t>La scuola italiana</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scuola tedesca</a:t>
            </a:r>
            <a:endParaRPr lang="it-IT" dirty="0"/>
          </a:p>
        </p:txBody>
      </p:sp>
      <p:sp>
        <p:nvSpPr>
          <p:cNvPr id="3" name="Segnaposto contenuto 2"/>
          <p:cNvSpPr>
            <a:spLocks noGrp="1"/>
          </p:cNvSpPr>
          <p:nvPr>
            <p:ph idx="1"/>
          </p:nvPr>
        </p:nvSpPr>
        <p:spPr/>
        <p:txBody>
          <a:bodyPr/>
          <a:lstStyle/>
          <a:p>
            <a:pPr algn="just">
              <a:buNone/>
            </a:pPr>
            <a:r>
              <a:rPr lang="it-IT" b="1" dirty="0" smtClean="0"/>
              <a:t>Capitolo I</a:t>
            </a:r>
          </a:p>
          <a:p>
            <a:pPr algn="just">
              <a:buNone/>
            </a:pPr>
            <a:endParaRPr lang="it-IT" dirty="0" smtClean="0"/>
          </a:p>
          <a:p>
            <a:pPr algn="just">
              <a:buNone/>
            </a:pPr>
            <a:r>
              <a:rPr lang="it-IT" dirty="0" smtClean="0"/>
              <a:t>In Germania il più autorevole studioso in questo periodo è </a:t>
            </a:r>
            <a:r>
              <a:rPr lang="it-IT" b="1" dirty="0" smtClean="0"/>
              <a:t>Adolf Henze, </a:t>
            </a:r>
            <a:r>
              <a:rPr lang="it-IT" dirty="0" smtClean="0"/>
              <a:t>autore di una rubrica grafologica su di un giornale dell’epoca.</a:t>
            </a:r>
          </a:p>
          <a:p>
            <a:pPr algn="just">
              <a:buNone/>
            </a:pPr>
            <a:r>
              <a:rPr lang="it-IT" dirty="0" smtClean="0"/>
              <a:t>Egli si sofferma sulle cause della differenzazione grafica, sulle possibili variazioni esistenti tra grafia, carattere ed attitudini dello scrivente.</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 Adolf </a:t>
            </a:r>
            <a:r>
              <a:rPr lang="it-IT" dirty="0" err="1" smtClean="0"/>
              <a:t>Henze</a:t>
            </a:r>
            <a:endParaRPr lang="it-IT" dirty="0"/>
          </a:p>
        </p:txBody>
      </p:sp>
      <p:sp>
        <p:nvSpPr>
          <p:cNvPr id="3" name="Segnaposto contenuto 2"/>
          <p:cNvSpPr>
            <a:spLocks noGrp="1"/>
          </p:cNvSpPr>
          <p:nvPr>
            <p:ph idx="1"/>
          </p:nvPr>
        </p:nvSpPr>
        <p:spPr>
          <a:xfrm>
            <a:off x="381000" y="1676400"/>
            <a:ext cx="8382000" cy="4525963"/>
          </a:xfrm>
        </p:spPr>
        <p:txBody>
          <a:bodyPr/>
          <a:lstStyle/>
          <a:p>
            <a:pPr algn="just">
              <a:buNone/>
            </a:pPr>
            <a:r>
              <a:rPr lang="it-IT" sz="3000" b="1" dirty="0" smtClean="0"/>
              <a:t>Henze</a:t>
            </a:r>
            <a:r>
              <a:rPr lang="it-IT" sz="3000" dirty="0" smtClean="0"/>
              <a:t> ha il merito, inoltre, di </a:t>
            </a:r>
          </a:p>
          <a:p>
            <a:pPr algn="just">
              <a:buNone/>
            </a:pPr>
            <a:r>
              <a:rPr lang="it-IT" sz="3000" dirty="0" smtClean="0"/>
              <a:t>avere impostato una </a:t>
            </a:r>
          </a:p>
          <a:p>
            <a:pPr algn="just">
              <a:buNone/>
            </a:pPr>
            <a:r>
              <a:rPr lang="it-IT" sz="3000" dirty="0" smtClean="0"/>
              <a:t>problematica in tema di grafologia, </a:t>
            </a:r>
          </a:p>
          <a:p>
            <a:pPr algn="just">
              <a:buNone/>
            </a:pPr>
            <a:r>
              <a:rPr lang="it-IT" sz="3000" dirty="0" smtClean="0"/>
              <a:t>cercando di risolvere alcuni quesiti, </a:t>
            </a:r>
          </a:p>
          <a:p>
            <a:pPr algn="just">
              <a:buNone/>
            </a:pPr>
            <a:r>
              <a:rPr lang="it-IT" sz="3000" dirty="0" smtClean="0"/>
              <a:t>anche se in modo del tutto </a:t>
            </a:r>
          </a:p>
          <a:p>
            <a:pPr algn="just">
              <a:buNone/>
            </a:pPr>
            <a:r>
              <a:rPr lang="it-IT" sz="3000" dirty="0" smtClean="0"/>
              <a:t>intuitivo e privo di fondamento </a:t>
            </a:r>
          </a:p>
          <a:p>
            <a:pPr algn="just">
              <a:buNone/>
            </a:pPr>
            <a:r>
              <a:rPr lang="it-IT" sz="3000" dirty="0" smtClean="0"/>
              <a:t>scientifico.</a:t>
            </a:r>
          </a:p>
          <a:p>
            <a:pPr algn="just">
              <a:buNone/>
            </a:pPr>
            <a:endParaRPr lang="it-IT" dirty="0"/>
          </a:p>
        </p:txBody>
      </p:sp>
      <p:pic>
        <p:nvPicPr>
          <p:cNvPr id="4" name="Immagine 3" descr="Henze.jpg"/>
          <p:cNvPicPr>
            <a:picLocks noChangeAspect="1"/>
          </p:cNvPicPr>
          <p:nvPr/>
        </p:nvPicPr>
        <p:blipFill>
          <a:blip r:embed="rId2" cstate="print"/>
          <a:stretch>
            <a:fillRect/>
          </a:stretch>
        </p:blipFill>
        <p:spPr>
          <a:xfrm>
            <a:off x="6019800" y="1524000"/>
            <a:ext cx="2971800" cy="4648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scuola francese</a:t>
            </a:r>
            <a:endParaRPr lang="it-IT" dirty="0"/>
          </a:p>
        </p:txBody>
      </p:sp>
      <p:sp>
        <p:nvSpPr>
          <p:cNvPr id="3" name="Segnaposto contenuto 2"/>
          <p:cNvSpPr>
            <a:spLocks noGrp="1"/>
          </p:cNvSpPr>
          <p:nvPr>
            <p:ph idx="1"/>
          </p:nvPr>
        </p:nvSpPr>
        <p:spPr>
          <a:xfrm>
            <a:off x="457200" y="1484784"/>
            <a:ext cx="8229600" cy="5373216"/>
          </a:xfrm>
        </p:spPr>
        <p:txBody>
          <a:bodyPr/>
          <a:lstStyle/>
          <a:p>
            <a:pPr>
              <a:buNone/>
            </a:pPr>
            <a:r>
              <a:rPr lang="it-IT" sz="3100" b="1" dirty="0" smtClean="0"/>
              <a:t>Capitolo II</a:t>
            </a:r>
          </a:p>
          <a:p>
            <a:pPr algn="just">
              <a:buNone/>
            </a:pPr>
            <a:r>
              <a:rPr lang="it-IT" sz="3100" dirty="0" smtClean="0"/>
              <a:t>In Francia, </a:t>
            </a:r>
            <a:r>
              <a:rPr lang="it-IT" sz="3100" b="1" dirty="0" smtClean="0"/>
              <a:t>Antoine </a:t>
            </a:r>
            <a:r>
              <a:rPr lang="it-IT" sz="3100" b="1" dirty="0" err="1" smtClean="0"/>
              <a:t>Desbarolles</a:t>
            </a:r>
            <a:r>
              <a:rPr lang="it-IT" sz="3100" b="1" dirty="0" smtClean="0"/>
              <a:t> </a:t>
            </a:r>
            <a:r>
              <a:rPr lang="it-IT" sz="3100" dirty="0" smtClean="0"/>
              <a:t>è il primo ad attribuire il valore di scienza positiva alla grafologia. </a:t>
            </a:r>
          </a:p>
          <a:p>
            <a:pPr algn="just">
              <a:buNone/>
            </a:pPr>
            <a:r>
              <a:rPr lang="it-IT" sz="3100" dirty="0" smtClean="0"/>
              <a:t>I suoi incontri con </a:t>
            </a:r>
            <a:r>
              <a:rPr lang="it-IT" sz="3100" b="1" dirty="0" smtClean="0"/>
              <a:t>Adolf Henze </a:t>
            </a:r>
            <a:r>
              <a:rPr lang="it-IT" sz="3100" dirty="0" smtClean="0"/>
              <a:t>e con l’abate </a:t>
            </a:r>
            <a:r>
              <a:rPr lang="it-IT" sz="3100" b="1" dirty="0" err="1" smtClean="0"/>
              <a:t>Jean-Hippolite</a:t>
            </a:r>
            <a:r>
              <a:rPr lang="it-IT" sz="3100" b="1" dirty="0" smtClean="0"/>
              <a:t> Michon</a:t>
            </a:r>
            <a:r>
              <a:rPr lang="it-IT" sz="3100" dirty="0" smtClean="0"/>
              <a:t> sono stati fruttuosi. </a:t>
            </a:r>
          </a:p>
          <a:p>
            <a:pPr algn="just">
              <a:buNone/>
            </a:pPr>
            <a:r>
              <a:rPr lang="it-IT" sz="3100" dirty="0" smtClean="0"/>
              <a:t>Seguace di </a:t>
            </a:r>
            <a:r>
              <a:rPr lang="it-IT" sz="3100" dirty="0" err="1" smtClean="0"/>
              <a:t>Desbarolles</a:t>
            </a:r>
            <a:r>
              <a:rPr lang="it-IT" sz="3100" dirty="0" smtClean="0"/>
              <a:t> è un gruppo di sacerdoti francesi , i quali cercano di raggruppare segni grafici con corrispondenti caratteristiche della personalità</a:t>
            </a:r>
            <a:endParaRPr lang="it-IT" sz="3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Jean-Hippolite</a:t>
            </a:r>
            <a:r>
              <a:rPr lang="it-IT" b="1" dirty="0" smtClean="0"/>
              <a:t> Michon</a:t>
            </a:r>
            <a:endParaRPr lang="it-IT" b="1" dirty="0"/>
          </a:p>
        </p:txBody>
      </p:sp>
      <p:sp>
        <p:nvSpPr>
          <p:cNvPr id="3" name="Segnaposto contenuto 2"/>
          <p:cNvSpPr>
            <a:spLocks noGrp="1"/>
          </p:cNvSpPr>
          <p:nvPr>
            <p:ph idx="1"/>
          </p:nvPr>
        </p:nvSpPr>
        <p:spPr>
          <a:xfrm>
            <a:off x="457200" y="1371600"/>
            <a:ext cx="8229600" cy="5486400"/>
          </a:xfrm>
        </p:spPr>
        <p:txBody>
          <a:bodyPr/>
          <a:lstStyle/>
          <a:p>
            <a:pPr>
              <a:buNone/>
            </a:pPr>
            <a:r>
              <a:rPr lang="it-IT" sz="3000" dirty="0" smtClean="0"/>
              <a:t>In questo gruppo di sacerdoti eccelle l’abate </a:t>
            </a:r>
            <a:r>
              <a:rPr lang="it-IT" sz="3000" b="1" dirty="0" smtClean="0"/>
              <a:t>Jean </a:t>
            </a:r>
            <a:r>
              <a:rPr lang="it-IT" sz="3000" b="1" dirty="0" err="1" smtClean="0"/>
              <a:t>Hippolite</a:t>
            </a:r>
            <a:r>
              <a:rPr lang="it-IT" sz="3000" b="1" dirty="0" smtClean="0"/>
              <a:t> </a:t>
            </a:r>
            <a:r>
              <a:rPr lang="it-IT" sz="3000" b="1" dirty="0" err="1" smtClean="0"/>
              <a:t>Michon</a:t>
            </a:r>
            <a:r>
              <a:rPr lang="it-IT" sz="3000" b="1" dirty="0" smtClean="0"/>
              <a:t> </a:t>
            </a:r>
            <a:r>
              <a:rPr lang="it-IT" sz="3000" dirty="0" smtClean="0"/>
              <a:t>( 1806-1881 ).</a:t>
            </a:r>
          </a:p>
          <a:p>
            <a:pPr algn="just">
              <a:buNone/>
            </a:pPr>
            <a:r>
              <a:rPr lang="it-IT" sz="3000" dirty="0" smtClean="0"/>
              <a:t>Egli dedica l’ultimo decennio della sua vita allo studio della grafologia e pubblica </a:t>
            </a:r>
          </a:p>
          <a:p>
            <a:pPr algn="ctr">
              <a:buNone/>
            </a:pPr>
            <a:r>
              <a:rPr lang="it-IT" sz="3000" b="1" dirty="0" smtClean="0"/>
              <a:t>“ </a:t>
            </a:r>
            <a:r>
              <a:rPr lang="it-IT" sz="3000" b="1" dirty="0" err="1" smtClean="0"/>
              <a:t>Sisteme</a:t>
            </a:r>
            <a:r>
              <a:rPr lang="it-IT" sz="3000" b="1" dirty="0" smtClean="0"/>
              <a:t> de graphologie </a:t>
            </a:r>
            <a:r>
              <a:rPr lang="it-IT" sz="3000" dirty="0" smtClean="0"/>
              <a:t>“ e </a:t>
            </a:r>
          </a:p>
          <a:p>
            <a:pPr algn="ctr">
              <a:buNone/>
            </a:pPr>
            <a:r>
              <a:rPr lang="it-IT" sz="3000" dirty="0" smtClean="0"/>
              <a:t>“ </a:t>
            </a:r>
            <a:r>
              <a:rPr lang="it-IT" sz="3000" b="1" dirty="0" smtClean="0"/>
              <a:t>Methode pratique de graphologie “. </a:t>
            </a:r>
          </a:p>
          <a:p>
            <a:pPr algn="just">
              <a:buNone/>
            </a:pPr>
            <a:r>
              <a:rPr lang="it-IT" sz="3000" dirty="0" smtClean="0"/>
              <a:t>In ogni scrittura è possibile rilevare uno o più </a:t>
            </a:r>
            <a:r>
              <a:rPr lang="it-IT" sz="3000" b="1" dirty="0" smtClean="0"/>
              <a:t>segni tipo dominanti </a:t>
            </a:r>
            <a:r>
              <a:rPr lang="it-IT" sz="3000" dirty="0" smtClean="0"/>
              <a:t>che rivelano il temperamento affettivo e le capacità intellettive del soggetto scrivente.</a:t>
            </a:r>
            <a:endParaRPr lang="it-IT" sz="30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TotalTime>
  <Words>665</Words>
  <Application>Microsoft Macintosh PowerPoint</Application>
  <PresentationFormat>Presentazione su schermo (4:3)</PresentationFormat>
  <Paragraphs>60</Paragraphs>
  <Slides>16</Slides>
  <Notes>1</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Lezione n.21  “La grafologia nei secoli: la prima metà del 1800 ”</vt:lpstr>
      <vt:lpstr>Gli studi di grafologia nella prima metà del 1800</vt:lpstr>
      <vt:lpstr>I capitoli della lezione</vt:lpstr>
      <vt:lpstr>Presentazione di PowerPoint</vt:lpstr>
      <vt:lpstr>La scuola tedesca</vt:lpstr>
      <vt:lpstr>M. Adolf Henze</vt:lpstr>
      <vt:lpstr>Presentazione di PowerPoint</vt:lpstr>
      <vt:lpstr>La scuola francese</vt:lpstr>
      <vt:lpstr>Jean-Hippolite Michon</vt:lpstr>
      <vt:lpstr>Il segno complesso</vt:lpstr>
      <vt:lpstr>Personalità grafologica</vt:lpstr>
      <vt:lpstr>Presentazione di PowerPoint</vt:lpstr>
      <vt:lpstr>Capitolo II:La scuola italiana</vt:lpstr>
      <vt:lpstr>Cesare Lombroso</vt:lpstr>
      <vt:lpstr>Primo gruppo: gli omicidi</vt:lpstr>
      <vt:lpstr>Secondo gruppo: i criminali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dc:creator>
  <cp:lastModifiedBy>Gennaro Gino Mazza</cp:lastModifiedBy>
  <cp:revision>45</cp:revision>
  <dcterms:created xsi:type="dcterms:W3CDTF">2014-05-28T13:01:36Z</dcterms:created>
  <dcterms:modified xsi:type="dcterms:W3CDTF">2017-01-16T17:25:50Z</dcterms:modified>
</cp:coreProperties>
</file>